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AAD9F"/>
    <a:srgbClr val="DD939A"/>
    <a:srgbClr val="464D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0071" autoAdjust="0"/>
  </p:normalViewPr>
  <p:slideViewPr>
    <p:cSldViewPr snapToGrid="0">
      <p:cViewPr varScale="1">
        <p:scale>
          <a:sx n="79" d="100"/>
          <a:sy n="79" d="100"/>
        </p:scale>
        <p:origin x="154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E8C202-2365-463B-960C-9F975B0B054F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1AF4E7-5BFD-4350-A4A5-929EEF6A80D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3679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我是一名充滿活力的插畫家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https://unsplash.com/photos/birds-eye-photography-of-city-tKQ9NhQVCjM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AF4E7-5BFD-4350-A4A5-929EEF6A80D8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99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我的</a:t>
            </a:r>
            <a:r>
              <a:rPr lang="zh-TW" altLang="en-US" b="1" dirty="0"/>
              <a:t>目標</a:t>
            </a:r>
            <a:r>
              <a:rPr lang="zh-TW" altLang="en-US" dirty="0"/>
              <a:t>是出版一本自己的插畫繪本。我從小熱愛畫畫，特別喜歡將動物與童話結合，創作出溫馨有趣的故事。我希望通過繪本，向孩子們傳達愛與勇氣的力量。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https://www.stockvault.net/photo/226047/paint-brushes-on-blue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AF4E7-5BFD-4350-A4A5-929EEF6A80D8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804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然而，實現這個夢想並不容易。首先，面臨的最大</a:t>
            </a:r>
            <a:r>
              <a:rPr lang="zh-TW" altLang="en-US" b="1" dirty="0"/>
              <a:t>阻礙</a:t>
            </a:r>
            <a:r>
              <a:rPr lang="zh-TW" altLang="en-US" dirty="0"/>
              <a:t>來自。出版社告訴我，插畫書市場飽和，新人難以脫穎而出。此外，我的作品風格被認為過於小眾，商業潛力有限。這讓我一度感到失落，覺得自己的夢想遙不可及。</a:t>
            </a:r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https://unsplash.com/photos/person-in-white-top-HYQvV8wWX18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AF4E7-5BFD-4350-A4A5-929EEF6A80D8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9943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但我沒有輕言放棄。我投入更多時間進行自我提升，學習市場趨勢和兒童心理學，並開始參加插畫比賽和展覽來擴大自己的影響力。我的</a:t>
            </a:r>
            <a:r>
              <a:rPr lang="zh-TW" altLang="en-US" b="1" dirty="0"/>
              <a:t>努力</a:t>
            </a:r>
            <a:r>
              <a:rPr lang="zh-TW" altLang="en-US" dirty="0"/>
              <a:t>漸漸得到了回報，我的作品開始吸引一些小型出版社的注意，並且我也在插畫社群中積累了不少粉絲。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https://unsplash.com/photos/man-sitting-on-bench-reading-newspaper-_Zua2hyvTBk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AF4E7-5BFD-4350-A4A5-929EEF6A80D8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3095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隨著機會的增多，終於得到了與一家出版社合作的機會，這是一個我期盼已久的</a:t>
            </a:r>
            <a:r>
              <a:rPr lang="zh-TW" altLang="en-US" b="1" dirty="0"/>
              <a:t>結果</a:t>
            </a:r>
            <a:r>
              <a:rPr lang="zh-TW" altLang="en-US" dirty="0"/>
              <a:t>。我的第一本繪本即將出版。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https://unsplash.com/photos/a-little-girl-laying-on-a-bed-with-lots-of-books-oOEz7c7V3gk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AF4E7-5BFD-4350-A4A5-929EEF6A80D8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6499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然而，在繪本即將送印的時候，一個</a:t>
            </a:r>
            <a:r>
              <a:rPr lang="zh-TW" altLang="en-US" b="0" dirty="0"/>
              <a:t>意外</a:t>
            </a:r>
            <a:r>
              <a:rPr lang="zh-TW" altLang="en-US" dirty="0"/>
              <a:t>發生了。我的繪本故事與另一位知名插畫家的作品過於相似，這讓出版社猶豫不決。面對這樣的情況，我必須重新思考自己的作品走向。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https://unsplash.com/photos/a-man-wearing-glasses-looking-out-a-window-OsC8HauR0e0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AF4E7-5BFD-4350-A4A5-929EEF6A80D8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326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於是，我選擇修改故事，將原本的童話故事改成一個更加貼近現實、富有教育意義的情節。這次轉變讓我的作品變得更具深度，也更能引起讀者的共鳴。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https://unsplash.com/photos/man-and-woman-kissing-under-the-sun-F5hTTI4Hlv4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AF4E7-5BFD-4350-A4A5-929EEF6A80D8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9182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最終，我的繪本成功出版，並且獲得了不錯的評價。我的作品不僅打動了孩子們，也贏得了家長和教育工作者的青睞</a:t>
            </a:r>
            <a:r>
              <a:rPr lang="zh-TW" altLang="en-US"/>
              <a:t>。這讓</a:t>
            </a:r>
            <a:r>
              <a:rPr lang="zh-TW" altLang="en-US" dirty="0"/>
              <a:t>我明白，夢想的實現不僅來自於堅持，還在於面對挑戰時的適應與改變。每一次轉變，都可能讓我的作品更加豐富和有意義。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https://unsplash.com/photos/three-men-laughing-while-looking-in-the-laptop-inside-room-XkKCui44iM0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AF4E7-5BFD-4350-A4A5-929EEF6A80D8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9065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bird's eye photography of city">
            <a:extLst>
              <a:ext uri="{FF2B5EF4-FFF2-40B4-BE49-F238E27FC236}">
                <a16:creationId xmlns:a16="http://schemas.microsoft.com/office/drawing/2014/main" id="{DA169786-4842-484D-8C3E-3EF7C836A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845" y="-1233337"/>
            <a:ext cx="12443689" cy="9324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760575F-FDD6-4FAE-85C8-E63D10E7B4C0}"/>
              </a:ext>
            </a:extLst>
          </p:cNvPr>
          <p:cNvSpPr/>
          <p:nvPr/>
        </p:nvSpPr>
        <p:spPr>
          <a:xfrm>
            <a:off x="-125845" y="1336119"/>
            <a:ext cx="8596077" cy="4185762"/>
          </a:xfrm>
          <a:prstGeom prst="rect">
            <a:avLst/>
          </a:prstGeom>
          <a:solidFill>
            <a:srgbClr val="FFFFFF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88B6A2E-3F28-4473-AAAA-28F0955BC972}"/>
              </a:ext>
            </a:extLst>
          </p:cNvPr>
          <p:cNvSpPr txBox="1"/>
          <p:nvPr/>
        </p:nvSpPr>
        <p:spPr>
          <a:xfrm>
            <a:off x="772885" y="1446073"/>
            <a:ext cx="660037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0000" b="1" dirty="0">
                <a:ln w="38100">
                  <a:solidFill>
                    <a:schemeClr val="bg1"/>
                  </a:solidFill>
                </a:ln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繪本夢的</a:t>
            </a:r>
            <a:endParaRPr lang="en-US" altLang="zh-TW" sz="10000" b="1" dirty="0">
              <a:ln w="38100">
                <a:solidFill>
                  <a:schemeClr val="bg1"/>
                </a:solidFill>
              </a:ln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10000" b="1" dirty="0">
                <a:ln w="38100">
                  <a:solidFill>
                    <a:schemeClr val="bg1"/>
                  </a:solidFill>
                </a:ln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	</a:t>
            </a:r>
            <a:r>
              <a:rPr lang="zh-TW" altLang="en-US" sz="10000" b="1" dirty="0">
                <a:ln w="38100">
                  <a:solidFill>
                    <a:schemeClr val="bg1"/>
                  </a:solidFill>
                </a:ln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轉折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39079B1-B1E4-407B-AF98-96DFB615E18A}"/>
              </a:ext>
            </a:extLst>
          </p:cNvPr>
          <p:cNvSpPr txBox="1"/>
          <p:nvPr/>
        </p:nvSpPr>
        <p:spPr>
          <a:xfrm>
            <a:off x="772886" y="4368522"/>
            <a:ext cx="436741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60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(</a:t>
            </a:r>
            <a:r>
              <a:rPr lang="en-US" altLang="zh-TW" sz="6000" b="0" i="0" dirty="0" err="1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Animaze</a:t>
            </a:r>
            <a:r>
              <a:rPr lang="en-US" altLang="zh-TW" sz="6000" b="0" i="0" dirty="0">
                <a:solidFill>
                  <a:schemeClr val="bg1"/>
                </a:solidFill>
                <a:effectLst/>
                <a:latin typeface="Arial Black" panose="020B0A04020102020204" pitchFamily="34" charset="0"/>
              </a:rPr>
              <a:t>)</a:t>
            </a:r>
            <a:endParaRPr lang="zh-TW" altLang="en-US" sz="6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321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76138794-9676-4C03-A0A5-FB58192F469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976" y="-747317"/>
            <a:ext cx="12327952" cy="8352634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A0573D88-9BB7-4ED0-9856-47626D309E6E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285108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erson in white top">
            <a:extLst>
              <a:ext uri="{FF2B5EF4-FFF2-40B4-BE49-F238E27FC236}">
                <a16:creationId xmlns:a16="http://schemas.microsoft.com/office/drawing/2014/main" id="{9371C986-99E7-4004-ACAD-2D23C8743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71285"/>
            <a:ext cx="12316883" cy="7678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5754E24B-581E-4180-8D0C-6F40E2A7A689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3326942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844E8F2D-4957-476C-8EC5-63609236F2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168563" y="-752929"/>
            <a:ext cx="12529124" cy="8363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8AF28022-0A5D-4AE5-8409-E88418599FCE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411876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A97EF95-A05E-4D8C-9D5C-CDD7D34AC4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59576" y="-2891972"/>
            <a:ext cx="9872848" cy="12641946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5411BF04-5FE2-4F0D-9365-60CF56529F3F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3954145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A3D91B3-180F-4DB1-9180-6348E19A46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6696" y="-672797"/>
            <a:ext cx="12305393" cy="8203595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ACCF6B4C-0FD6-4505-8530-9BC033DB620E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1235574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D8BE662-D8CF-4654-9104-61525A12E7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295993" y="-816428"/>
            <a:ext cx="12783987" cy="8490857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024693A3-932C-4FF3-8BB0-E2F7019FEE1A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814409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0BD18E1-8E13-4F02-A69F-97B46888D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31471"/>
            <a:ext cx="12434207" cy="8289471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66984251-6C7A-4F03-99C8-B15BA762CB8C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1007286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500</Words>
  <Application>Microsoft Office PowerPoint</Application>
  <PresentationFormat>寬螢幕</PresentationFormat>
  <Paragraphs>42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微軟正黑體</vt:lpstr>
      <vt:lpstr>Arial</vt:lpstr>
      <vt:lpstr>Arial Black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張字青</cp:lastModifiedBy>
  <cp:revision>16</cp:revision>
  <dcterms:created xsi:type="dcterms:W3CDTF">2024-09-16T08:29:48Z</dcterms:created>
  <dcterms:modified xsi:type="dcterms:W3CDTF">2024-10-22T13:04:37Z</dcterms:modified>
</cp:coreProperties>
</file>

<file path=docProps/thumbnail.jpeg>
</file>